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50"/>
  </p:notesMasterIdLst>
  <p:sldIdLst>
    <p:sldId id="310" r:id="rId3"/>
    <p:sldId id="256" r:id="rId4"/>
    <p:sldId id="257" r:id="rId5"/>
    <p:sldId id="258" r:id="rId6"/>
    <p:sldId id="267" r:id="rId7"/>
    <p:sldId id="269" r:id="rId8"/>
    <p:sldId id="295" r:id="rId9"/>
    <p:sldId id="294" r:id="rId10"/>
    <p:sldId id="296" r:id="rId11"/>
    <p:sldId id="278" r:id="rId12"/>
    <p:sldId id="279" r:id="rId13"/>
    <p:sldId id="280" r:id="rId14"/>
    <p:sldId id="268" r:id="rId15"/>
    <p:sldId id="297" r:id="rId16"/>
    <p:sldId id="298" r:id="rId17"/>
    <p:sldId id="274" r:id="rId18"/>
    <p:sldId id="300" r:id="rId19"/>
    <p:sldId id="299" r:id="rId20"/>
    <p:sldId id="282" r:id="rId21"/>
    <p:sldId id="284" r:id="rId22"/>
    <p:sldId id="283" r:id="rId23"/>
    <p:sldId id="285" r:id="rId24"/>
    <p:sldId id="305" r:id="rId25"/>
    <p:sldId id="262" r:id="rId26"/>
    <p:sldId id="304" r:id="rId27"/>
    <p:sldId id="286" r:id="rId28"/>
    <p:sldId id="302" r:id="rId29"/>
    <p:sldId id="301" r:id="rId30"/>
    <p:sldId id="303" r:id="rId31"/>
    <p:sldId id="293" r:id="rId32"/>
    <p:sldId id="270" r:id="rId33"/>
    <p:sldId id="287" r:id="rId34"/>
    <p:sldId id="289" r:id="rId35"/>
    <p:sldId id="275" r:id="rId36"/>
    <p:sldId id="288" r:id="rId37"/>
    <p:sldId id="290" r:id="rId38"/>
    <p:sldId id="276" r:id="rId39"/>
    <p:sldId id="291" r:id="rId40"/>
    <p:sldId id="292" r:id="rId41"/>
    <p:sldId id="273" r:id="rId42"/>
    <p:sldId id="306" r:id="rId43"/>
    <p:sldId id="263" r:id="rId44"/>
    <p:sldId id="307" r:id="rId45"/>
    <p:sldId id="264" r:id="rId46"/>
    <p:sldId id="265" r:id="rId47"/>
    <p:sldId id="308" r:id="rId48"/>
    <p:sldId id="309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d5785e1ac_0_2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6d5785e1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013" y="698500"/>
            <a:ext cx="6051600" cy="340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g6d5785e1ac_0_21:notes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500" cy="4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50" tIns="44425" rIns="90450" bIns="44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Title slide: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Introduce everyone and engineering ambassadors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d5785e1a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6d5785e1a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Now that we know what an ECG is we can look at how this technology works. We will do this by amplifying a single wave from the output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6d5785e1ac_0_4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d5785e1a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d5785e1a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d5785e1a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d5785e1a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d5785e1a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d5785e1a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2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2360075" y="973675"/>
            <a:ext cx="12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ertion Evidence">
  <p:cSld name="Assertion Evidenc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3152" y="54864"/>
            <a:ext cx="886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957613" y="1825256"/>
            <a:ext cx="20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A2809E8-CB7B-4721-AFA8-659327A479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25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09E8-CB7B-4721-AFA8-659327A4794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8C28-6CBF-453A-9D3D-B0CE4C58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4773075" y="2010850"/>
            <a:ext cx="1862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751625" y="1692850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3714750" y="1748150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341550" y="2181375"/>
            <a:ext cx="53094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49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50E-B7F9-4D0E-B8E9-F52B0BB9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frequency in OCTAVE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06BF8-F445-4E36-99F7-2A5CE551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343025"/>
            <a:ext cx="78962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50E-B7F9-4D0E-B8E9-F52B0BB9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frequency in OCTAVE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6A699-7F33-40D7-8BC5-9A24FE53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37"/>
          <a:stretch/>
        </p:blipFill>
        <p:spPr>
          <a:xfrm>
            <a:off x="1114425" y="1857374"/>
            <a:ext cx="6915150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7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50E-B7F9-4D0E-B8E9-F52B0BB9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frequency in OCTAVE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17941-EB12-4FDA-9040-8AF6AB94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14" y="1147762"/>
            <a:ext cx="38766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5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8C32-4442-47E7-B242-29E3C43B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0"/>
            <a:ext cx="8860800" cy="323100"/>
          </a:xfrm>
        </p:spPr>
        <p:txBody>
          <a:bodyPr/>
          <a:lstStyle/>
          <a:p>
            <a:r>
              <a:rPr lang="en-US" dirty="0"/>
              <a:t>Lost data, we didn’t look enough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7C291-3681-4EB6-844B-8A9802CA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08" y="1164763"/>
            <a:ext cx="3747487" cy="2813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BDB4E-8523-4AD2-9DF3-A19DA7FE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5" y="1164763"/>
            <a:ext cx="3765462" cy="2813974"/>
          </a:xfrm>
          <a:prstGeom prst="rect">
            <a:avLst/>
          </a:prstGeom>
        </p:spPr>
      </p:pic>
      <p:sp>
        <p:nvSpPr>
          <p:cNvPr id="6" name="Google Shape;147;p19">
            <a:extLst>
              <a:ext uri="{FF2B5EF4-FFF2-40B4-BE49-F238E27FC236}">
                <a16:creationId xmlns:a16="http://schemas.microsoft.com/office/drawing/2014/main" id="{D72AE52D-3F38-44DC-B62D-8C35A746A3C2}"/>
              </a:ext>
            </a:extLst>
          </p:cNvPr>
          <p:cNvSpPr txBox="1"/>
          <p:nvPr/>
        </p:nvSpPr>
        <p:spPr>
          <a:xfrm>
            <a:off x="1257388" y="586119"/>
            <a:ext cx="2143195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 Signal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7;p19">
            <a:extLst>
              <a:ext uri="{FF2B5EF4-FFF2-40B4-BE49-F238E27FC236}">
                <a16:creationId xmlns:a16="http://schemas.microsoft.com/office/drawing/2014/main" id="{98A6F348-5AAE-4455-AB10-441C75C2BC98}"/>
              </a:ext>
            </a:extLst>
          </p:cNvPr>
          <p:cNvSpPr txBox="1"/>
          <p:nvPr/>
        </p:nvSpPr>
        <p:spPr>
          <a:xfrm>
            <a:off x="5695253" y="586119"/>
            <a:ext cx="2143195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samples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77DA0F1C-EBE2-4F86-A760-159FB6361ED2}"/>
              </a:ext>
            </a:extLst>
          </p:cNvPr>
          <p:cNvSpPr txBox="1"/>
          <p:nvPr/>
        </p:nvSpPr>
        <p:spPr>
          <a:xfrm>
            <a:off x="5030756" y="4134231"/>
            <a:ext cx="3472188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Frequency and Amplitude information lost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4" descr="Image result for eyes emoji">
            <a:extLst>
              <a:ext uri="{FF2B5EF4-FFF2-40B4-BE49-F238E27FC236}">
                <a16:creationId xmlns:a16="http://schemas.microsoft.com/office/drawing/2014/main" id="{3B56F94F-7B18-401B-BC3E-310A7A16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10" y="234236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34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835A-FE56-4D66-BE06-42E32C02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what frequencies are in a signal?</a:t>
            </a:r>
          </a:p>
        </p:txBody>
      </p:sp>
      <p:pic>
        <p:nvPicPr>
          <p:cNvPr id="2050" name="Picture 2" descr="Image result for niel degrasse tyson shrugging">
            <a:extLst>
              <a:ext uri="{FF2B5EF4-FFF2-40B4-BE49-F238E27FC236}">
                <a16:creationId xmlns:a16="http://schemas.microsoft.com/office/drawing/2014/main" id="{F166E006-C333-43B5-BB61-BCB2A8C8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14" y="1290637"/>
            <a:ext cx="45624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0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835A-FE56-4D66-BE06-42E32C02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what frequencies are in a signal?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147E8-A1DA-4BF3-8CC6-772E25FE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8" y="1133475"/>
            <a:ext cx="5257800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FE9E2-8C05-461A-99C5-43C3EBC18770}"/>
              </a:ext>
            </a:extLst>
          </p:cNvPr>
          <p:cNvSpPr txBox="1"/>
          <p:nvPr/>
        </p:nvSpPr>
        <p:spPr>
          <a:xfrm>
            <a:off x="821531" y="1087756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F42B1-D267-4B6F-B97F-1665713293FB}"/>
              </a:ext>
            </a:extLst>
          </p:cNvPr>
          <p:cNvSpPr txBox="1"/>
          <p:nvPr/>
        </p:nvSpPr>
        <p:spPr>
          <a:xfrm>
            <a:off x="1556981" y="1894612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F773-AB34-4194-81B7-B286EDA044C3}"/>
              </a:ext>
            </a:extLst>
          </p:cNvPr>
          <p:cNvSpPr txBox="1"/>
          <p:nvPr/>
        </p:nvSpPr>
        <p:spPr>
          <a:xfrm>
            <a:off x="4033837" y="4174806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AB2EA-1576-406E-951A-61AE166358E2}"/>
              </a:ext>
            </a:extLst>
          </p:cNvPr>
          <p:cNvSpPr txBox="1"/>
          <p:nvPr/>
        </p:nvSpPr>
        <p:spPr>
          <a:xfrm>
            <a:off x="7793831" y="1628181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F487A-BBDB-478E-8C9A-4EB986990A60}"/>
              </a:ext>
            </a:extLst>
          </p:cNvPr>
          <p:cNvSpPr txBox="1"/>
          <p:nvPr/>
        </p:nvSpPr>
        <p:spPr>
          <a:xfrm>
            <a:off x="818196" y="2187000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2A009-39F0-435D-90F3-6875458C921C}"/>
              </a:ext>
            </a:extLst>
          </p:cNvPr>
          <p:cNvSpPr txBox="1"/>
          <p:nvPr/>
        </p:nvSpPr>
        <p:spPr>
          <a:xfrm>
            <a:off x="5731668" y="801531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1BFC5-F0E2-4F9C-AA7A-62CADBB827CA}"/>
              </a:ext>
            </a:extLst>
          </p:cNvPr>
          <p:cNvSpPr txBox="1"/>
          <p:nvPr/>
        </p:nvSpPr>
        <p:spPr>
          <a:xfrm>
            <a:off x="1488043" y="27717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24AFF-B0E3-494A-9FCD-A574C68FE05B}"/>
              </a:ext>
            </a:extLst>
          </p:cNvPr>
          <p:cNvSpPr txBox="1"/>
          <p:nvPr/>
        </p:nvSpPr>
        <p:spPr>
          <a:xfrm>
            <a:off x="3902869" y="655381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E48E-9453-4B1F-B7C4-379F772EDAF4}"/>
              </a:ext>
            </a:extLst>
          </p:cNvPr>
          <p:cNvSpPr txBox="1"/>
          <p:nvPr/>
        </p:nvSpPr>
        <p:spPr>
          <a:xfrm>
            <a:off x="2616993" y="417520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279D7-6BBC-4952-9F02-8DAAF3AB3FE4}"/>
              </a:ext>
            </a:extLst>
          </p:cNvPr>
          <p:cNvSpPr txBox="1"/>
          <p:nvPr/>
        </p:nvSpPr>
        <p:spPr>
          <a:xfrm>
            <a:off x="6929438" y="3072199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BA311-78A1-4FEE-A581-8B5A357E0E2B}"/>
              </a:ext>
            </a:extLst>
          </p:cNvPr>
          <p:cNvSpPr txBox="1"/>
          <p:nvPr/>
        </p:nvSpPr>
        <p:spPr>
          <a:xfrm>
            <a:off x="7804547" y="3797618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7D32B-7669-4834-A5F3-DE279A5D42C4}"/>
              </a:ext>
            </a:extLst>
          </p:cNvPr>
          <p:cNvSpPr txBox="1"/>
          <p:nvPr/>
        </p:nvSpPr>
        <p:spPr>
          <a:xfrm>
            <a:off x="2191702" y="947768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BF383-28B6-4B27-9595-679AEB97A52C}"/>
              </a:ext>
            </a:extLst>
          </p:cNvPr>
          <p:cNvSpPr txBox="1"/>
          <p:nvPr/>
        </p:nvSpPr>
        <p:spPr>
          <a:xfrm>
            <a:off x="6310312" y="1532543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BCB94-0AF3-4EAD-9310-05CAE0106AD3}"/>
              </a:ext>
            </a:extLst>
          </p:cNvPr>
          <p:cNvSpPr txBox="1"/>
          <p:nvPr/>
        </p:nvSpPr>
        <p:spPr>
          <a:xfrm>
            <a:off x="2917031" y="4248867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4BD2E3-97A4-4047-8D7D-1C382070F06B}"/>
              </a:ext>
            </a:extLst>
          </p:cNvPr>
          <p:cNvSpPr txBox="1"/>
          <p:nvPr/>
        </p:nvSpPr>
        <p:spPr>
          <a:xfrm>
            <a:off x="1706644" y="4108131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956A7-872D-4C09-B705-EEE87B14D320}"/>
              </a:ext>
            </a:extLst>
          </p:cNvPr>
          <p:cNvSpPr txBox="1"/>
          <p:nvPr/>
        </p:nvSpPr>
        <p:spPr>
          <a:xfrm>
            <a:off x="6060281" y="44100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C54D38-C637-4E1A-ACFE-F9A32E18A0A5}"/>
              </a:ext>
            </a:extLst>
          </p:cNvPr>
          <p:cNvSpPr txBox="1"/>
          <p:nvPr/>
        </p:nvSpPr>
        <p:spPr>
          <a:xfrm>
            <a:off x="4913947" y="3744696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60608-70F4-44DF-A252-B379E85E0568}"/>
              </a:ext>
            </a:extLst>
          </p:cNvPr>
          <p:cNvSpPr txBox="1"/>
          <p:nvPr/>
        </p:nvSpPr>
        <p:spPr>
          <a:xfrm>
            <a:off x="6037421" y="3484692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C90E3-F1B1-4389-8398-DF8236A1B1AF}"/>
              </a:ext>
            </a:extLst>
          </p:cNvPr>
          <p:cNvSpPr txBox="1"/>
          <p:nvPr/>
        </p:nvSpPr>
        <p:spPr>
          <a:xfrm>
            <a:off x="4772264" y="847919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48122-A29A-4C0F-BD3F-74E5FE491765}"/>
              </a:ext>
            </a:extLst>
          </p:cNvPr>
          <p:cNvSpPr txBox="1"/>
          <p:nvPr/>
        </p:nvSpPr>
        <p:spPr>
          <a:xfrm>
            <a:off x="3463528" y="905799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F6FBE-6C48-4F02-8F00-08B1AFBA1853}"/>
              </a:ext>
            </a:extLst>
          </p:cNvPr>
          <p:cNvSpPr txBox="1"/>
          <p:nvPr/>
        </p:nvSpPr>
        <p:spPr>
          <a:xfrm>
            <a:off x="6952657" y="1030012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89E49-0624-4F68-BC1C-43C7D1422236}"/>
              </a:ext>
            </a:extLst>
          </p:cNvPr>
          <p:cNvSpPr txBox="1"/>
          <p:nvPr/>
        </p:nvSpPr>
        <p:spPr>
          <a:xfrm>
            <a:off x="7067314" y="2279362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3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45CB-FAD6-4D92-B288-A531349F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what frequencies are in a signal?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DB66-8639-4EA3-93F0-688E113B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855" y="896569"/>
            <a:ext cx="3614388" cy="276900"/>
          </a:xfrm>
        </p:spPr>
        <p:txBody>
          <a:bodyPr/>
          <a:lstStyle/>
          <a:p>
            <a:r>
              <a:rPr lang="en-US" dirty="0"/>
              <a:t>Fast Fourier Transform </a:t>
            </a:r>
          </a:p>
        </p:txBody>
      </p:sp>
      <p:pic>
        <p:nvPicPr>
          <p:cNvPr id="9220" name="Picture 4" descr="Image result for the flash">
            <a:extLst>
              <a:ext uri="{FF2B5EF4-FFF2-40B4-BE49-F238E27FC236}">
                <a16:creationId xmlns:a16="http://schemas.microsoft.com/office/drawing/2014/main" id="{18332A9C-2FA8-469D-88B4-F5EAC816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93" y="2179737"/>
            <a:ext cx="3300413" cy="18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94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45CB-FAD6-4D92-B288-A531349F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what frequencies are in a signal?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DB66-8639-4EA3-93F0-688E113B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147" y="1553624"/>
            <a:ext cx="3614388" cy="276900"/>
          </a:xfrm>
        </p:spPr>
        <p:txBody>
          <a:bodyPr/>
          <a:lstStyle/>
          <a:p>
            <a:r>
              <a:rPr lang="en-US" dirty="0"/>
              <a:t>FFT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257ED-43FB-466B-ABAA-3FD60962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5" y="1692074"/>
            <a:ext cx="3964386" cy="305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01E08-E912-4C6F-B7D0-2B9C1642E698}"/>
              </a:ext>
            </a:extLst>
          </p:cNvPr>
          <p:cNvSpPr txBox="1"/>
          <p:nvPr/>
        </p:nvSpPr>
        <p:spPr>
          <a:xfrm>
            <a:off x="1972024" y="1278883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D3CAE0C-EB12-414B-AA50-5AE7831F3F01}"/>
              </a:ext>
            </a:extLst>
          </p:cNvPr>
          <p:cNvSpPr/>
          <p:nvPr/>
        </p:nvSpPr>
        <p:spPr>
          <a:xfrm>
            <a:off x="4364831" y="2962949"/>
            <a:ext cx="1550194" cy="507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mystery box">
            <a:extLst>
              <a:ext uri="{FF2B5EF4-FFF2-40B4-BE49-F238E27FC236}">
                <a16:creationId xmlns:a16="http://schemas.microsoft.com/office/drawing/2014/main" id="{764610F5-120E-448C-B8E7-9904ACF4A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34261"/>
            <a:ext cx="2364581" cy="23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6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45CB-FAD6-4D92-B288-A531349F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what frequencies are in a signal?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257ED-43FB-466B-ABAA-3FD60962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88" y="1593056"/>
            <a:ext cx="3182176" cy="244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17330-EC53-49B2-8459-D3473ED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24" y="1593056"/>
            <a:ext cx="3049634" cy="244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01E08-E912-4C6F-B7D0-2B9C1642E698}"/>
              </a:ext>
            </a:extLst>
          </p:cNvPr>
          <p:cNvSpPr txBox="1"/>
          <p:nvPr/>
        </p:nvSpPr>
        <p:spPr>
          <a:xfrm>
            <a:off x="1872011" y="1138135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6ACA3-DDDD-4CB3-B196-AF21D2138440}"/>
              </a:ext>
            </a:extLst>
          </p:cNvPr>
          <p:cNvSpPr txBox="1"/>
          <p:nvPr/>
        </p:nvSpPr>
        <p:spPr>
          <a:xfrm>
            <a:off x="6136136" y="1138135"/>
            <a:ext cx="114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270ACE9-0925-4651-811D-B99DA708880D}"/>
              </a:ext>
            </a:extLst>
          </p:cNvPr>
          <p:cNvSpPr/>
          <p:nvPr/>
        </p:nvSpPr>
        <p:spPr>
          <a:xfrm>
            <a:off x="3902361" y="2759905"/>
            <a:ext cx="1139254" cy="342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BBE2D-FD84-402A-B871-2A9293DACE69}"/>
              </a:ext>
            </a:extLst>
          </p:cNvPr>
          <p:cNvSpPr txBox="1"/>
          <p:nvPr/>
        </p:nvSpPr>
        <p:spPr>
          <a:xfrm>
            <a:off x="4140538" y="2452128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264879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2DCD-E3B9-4C51-AF3E-34132E33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there’s more than one?</a:t>
            </a:r>
          </a:p>
        </p:txBody>
      </p:sp>
      <p:pic>
        <p:nvPicPr>
          <p:cNvPr id="11266" name="Picture 2" descr="Image result for thinking patrick">
            <a:extLst>
              <a:ext uri="{FF2B5EF4-FFF2-40B4-BE49-F238E27FC236}">
                <a16:creationId xmlns:a16="http://schemas.microsoft.com/office/drawing/2014/main" id="{89DD8665-4CD6-4489-A2DA-08AA31EE8B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78581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0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2271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0" y="4312425"/>
            <a:ext cx="4391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5425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Calibri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Rensselaer Polytechnic Institute  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5425" marR="0" lvl="0" indent="-225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50800" y="36908"/>
            <a:ext cx="904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 to Signal Processing </a:t>
            </a:r>
            <a:endParaRPr sz="4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275" y="4333781"/>
            <a:ext cx="1042298" cy="80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2DCD-E3B9-4C51-AF3E-34132E33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there’s more than one?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1592D-26CC-44CF-BB9E-9F22000D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7" y="1517788"/>
            <a:ext cx="3215680" cy="252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D54EB-639E-44B7-994B-238B9DD4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71" y="1518174"/>
            <a:ext cx="3022188" cy="2533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2B25D-234D-4A73-B1B6-103488DC1B31}"/>
              </a:ext>
            </a:extLst>
          </p:cNvPr>
          <p:cNvSpPr txBox="1"/>
          <p:nvPr/>
        </p:nvSpPr>
        <p:spPr>
          <a:xfrm>
            <a:off x="1943448" y="985242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A82EA-512B-4C3A-8572-C3F88D60D6CE}"/>
              </a:ext>
            </a:extLst>
          </p:cNvPr>
          <p:cNvSpPr txBox="1"/>
          <p:nvPr/>
        </p:nvSpPr>
        <p:spPr>
          <a:xfrm>
            <a:off x="6207573" y="985242"/>
            <a:ext cx="114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489925-1FB0-404B-815D-EB901FD8F43E}"/>
              </a:ext>
            </a:extLst>
          </p:cNvPr>
          <p:cNvSpPr/>
          <p:nvPr/>
        </p:nvSpPr>
        <p:spPr>
          <a:xfrm>
            <a:off x="3973798" y="2607012"/>
            <a:ext cx="1139254" cy="342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F32A6-3D71-4E49-8699-18E1B7E5C7F2}"/>
              </a:ext>
            </a:extLst>
          </p:cNvPr>
          <p:cNvSpPr txBox="1"/>
          <p:nvPr/>
        </p:nvSpPr>
        <p:spPr>
          <a:xfrm>
            <a:off x="4211975" y="2299235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1483035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2DCD-E3B9-4C51-AF3E-34132E33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there’s a lot of them?</a:t>
            </a:r>
          </a:p>
        </p:txBody>
      </p:sp>
      <p:pic>
        <p:nvPicPr>
          <p:cNvPr id="13314" name="Picture 2" descr="Image result for freaking out">
            <a:extLst>
              <a:ext uri="{FF2B5EF4-FFF2-40B4-BE49-F238E27FC236}">
                <a16:creationId xmlns:a16="http://schemas.microsoft.com/office/drawing/2014/main" id="{2F321655-DB5B-4B26-A1EB-889FF870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534" y="1333425"/>
            <a:ext cx="4402931" cy="247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2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2DCD-E3B9-4C51-AF3E-34132E33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there’s a lot of them?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CD8A0-3F12-4B36-86B8-4ABB3D18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232" y="1473798"/>
            <a:ext cx="2995438" cy="2195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D92AB-AB16-4B24-8E59-5214EDC2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473798"/>
            <a:ext cx="2824114" cy="2195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0C275-F9E1-4DB0-A11F-3651F79CDB87}"/>
              </a:ext>
            </a:extLst>
          </p:cNvPr>
          <p:cNvSpPr txBox="1"/>
          <p:nvPr/>
        </p:nvSpPr>
        <p:spPr>
          <a:xfrm>
            <a:off x="1943448" y="985242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4EB90-7E9C-42E0-8A5E-1EF9B87EF732}"/>
              </a:ext>
            </a:extLst>
          </p:cNvPr>
          <p:cNvSpPr txBox="1"/>
          <p:nvPr/>
        </p:nvSpPr>
        <p:spPr>
          <a:xfrm>
            <a:off x="6207573" y="985242"/>
            <a:ext cx="114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02FF8A-BE02-406F-9813-B7AA8B2A6390}"/>
              </a:ext>
            </a:extLst>
          </p:cNvPr>
          <p:cNvSpPr/>
          <p:nvPr/>
        </p:nvSpPr>
        <p:spPr>
          <a:xfrm>
            <a:off x="3973798" y="2607012"/>
            <a:ext cx="1139254" cy="342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78000-5D34-4BD5-96B1-C7C29B11FEAF}"/>
              </a:ext>
            </a:extLst>
          </p:cNvPr>
          <p:cNvSpPr txBox="1"/>
          <p:nvPr/>
        </p:nvSpPr>
        <p:spPr>
          <a:xfrm>
            <a:off x="4211975" y="2299235"/>
            <a:ext cx="93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329637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3AAE545-17CE-4EAA-AA79-722C40AE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02" y="66675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3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149352" y="54864"/>
            <a:ext cx="886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Signal Processing: Filtering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Image result for filter">
            <a:extLst>
              <a:ext uri="{FF2B5EF4-FFF2-40B4-BE49-F238E27FC236}">
                <a16:creationId xmlns:a16="http://schemas.microsoft.com/office/drawing/2014/main" id="{421ACA51-70AF-408A-AEC8-F765C1B9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60289"/>
            <a:ext cx="3887788" cy="2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149352" y="54864"/>
            <a:ext cx="886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Signal Processing: Filtering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82" name="Picture 2" descr="Image result for access denied">
            <a:extLst>
              <a:ext uri="{FF2B5EF4-FFF2-40B4-BE49-F238E27FC236}">
                <a16:creationId xmlns:a16="http://schemas.microsoft.com/office/drawing/2014/main" id="{C36A0D60-AB3D-495D-B904-1A46F4A2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277771"/>
            <a:ext cx="3657601" cy="26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1ED9-EBB2-44E7-9EA8-598959AC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31680-9628-461C-A2B8-03D12EEAB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"/>
          <a:stretch/>
        </p:blipFill>
        <p:spPr>
          <a:xfrm>
            <a:off x="1521619" y="1554956"/>
            <a:ext cx="6100762" cy="20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A6C7-BB3C-4C09-8988-AD15D59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what “size” filter we need</a:t>
            </a:r>
          </a:p>
        </p:txBody>
      </p:sp>
      <p:pic>
        <p:nvPicPr>
          <p:cNvPr id="18436" name="Picture 4" descr="Image result for spongebob thinking">
            <a:extLst>
              <a:ext uri="{FF2B5EF4-FFF2-40B4-BE49-F238E27FC236}">
                <a16:creationId xmlns:a16="http://schemas.microsoft.com/office/drawing/2014/main" id="{72EC893C-F2FD-430E-8812-2398527A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" y="1088231"/>
            <a:ext cx="47434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9154387-1AAC-4AE1-B687-1BE5EC9A7954}"/>
              </a:ext>
            </a:extLst>
          </p:cNvPr>
          <p:cNvSpPr/>
          <p:nvPr/>
        </p:nvSpPr>
        <p:spPr>
          <a:xfrm>
            <a:off x="7124700" y="1068038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E47AF0-82C5-4763-8970-4AEDFD2C010D}"/>
              </a:ext>
            </a:extLst>
          </p:cNvPr>
          <p:cNvSpPr/>
          <p:nvPr/>
        </p:nvSpPr>
        <p:spPr>
          <a:xfrm>
            <a:off x="6974681" y="2081212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C00410-0D6B-44AA-9656-3CC8C4DF54D2}"/>
              </a:ext>
            </a:extLst>
          </p:cNvPr>
          <p:cNvSpPr/>
          <p:nvPr/>
        </p:nvSpPr>
        <p:spPr>
          <a:xfrm>
            <a:off x="6642937" y="3351955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0479-1AFB-46DA-AEAE-58411D96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frequencies make up this noisy plot?</a:t>
            </a:r>
            <a:br>
              <a:rPr lang="en-US" dirty="0"/>
            </a:br>
            <a:r>
              <a:rPr lang="en-US" dirty="0"/>
              <a:t>And how will we tell?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9E938-02FE-4046-961E-631B4059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17" y="1677630"/>
            <a:ext cx="4236566" cy="3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673F-0285-44EC-B101-95F83189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3" y="276321"/>
            <a:ext cx="8860800" cy="323100"/>
          </a:xfrm>
        </p:spPr>
        <p:txBody>
          <a:bodyPr/>
          <a:lstStyle/>
          <a:p>
            <a:pPr algn="ctr"/>
            <a:r>
              <a:rPr lang="en-US" dirty="0"/>
              <a:t>FFT!!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267826-4E25-4126-BBC7-369BD5410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1522" y="1425036"/>
            <a:ext cx="3614388" cy="276900"/>
          </a:xfrm>
        </p:spPr>
        <p:txBody>
          <a:bodyPr/>
          <a:lstStyle/>
          <a:p>
            <a:r>
              <a:rPr lang="en-US" dirty="0"/>
              <a:t>FFT Algorithm</a:t>
            </a:r>
          </a:p>
        </p:txBody>
      </p:sp>
      <p:pic>
        <p:nvPicPr>
          <p:cNvPr id="7" name="Picture 2" descr="Image result for mystery box">
            <a:extLst>
              <a:ext uri="{FF2B5EF4-FFF2-40B4-BE49-F238E27FC236}">
                <a16:creationId xmlns:a16="http://schemas.microsoft.com/office/drawing/2014/main" id="{2A6358CD-7AAA-46CE-B37E-6394DD8D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898530"/>
            <a:ext cx="2364581" cy="23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7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56790" y="3562387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49352" y="54864"/>
            <a:ext cx="886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 you remember from Week 1? 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92825"/>
            <a:ext cx="9144000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0479-1AFB-46DA-AEAE-58411D96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frequencies make up this noisy plot?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C5380-197A-4B74-8164-894D4AD7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204" y="1357312"/>
            <a:ext cx="3651748" cy="2719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9E938-02FE-4046-961E-631B4059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3" y="1357312"/>
            <a:ext cx="3443610" cy="2719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3BB3E-4D5A-4B8D-8D5F-767561E580A3}"/>
              </a:ext>
            </a:extLst>
          </p:cNvPr>
          <p:cNvSpPr txBox="1"/>
          <p:nvPr/>
        </p:nvSpPr>
        <p:spPr>
          <a:xfrm>
            <a:off x="4112715" y="2475220"/>
            <a:ext cx="103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FFT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CBDE00-02A1-4306-A4BD-36086441730B}"/>
              </a:ext>
            </a:extLst>
          </p:cNvPr>
          <p:cNvSpPr/>
          <p:nvPr/>
        </p:nvSpPr>
        <p:spPr>
          <a:xfrm>
            <a:off x="3887687" y="2836069"/>
            <a:ext cx="1127226" cy="235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Lowpass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87D75B-CC5C-4DB8-A0E2-ED1B7C22CE39}"/>
              </a:ext>
            </a:extLst>
          </p:cNvPr>
          <p:cNvSpPr/>
          <p:nvPr/>
        </p:nvSpPr>
        <p:spPr>
          <a:xfrm>
            <a:off x="579395" y="1708892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02465B-81F7-4A53-9E4D-80564BB91D56}"/>
              </a:ext>
            </a:extLst>
          </p:cNvPr>
          <p:cNvSpPr/>
          <p:nvPr/>
        </p:nvSpPr>
        <p:spPr>
          <a:xfrm>
            <a:off x="2420981" y="3430536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4EC946-7F86-4DA3-A71D-0DA18C0FE0B5}"/>
              </a:ext>
            </a:extLst>
          </p:cNvPr>
          <p:cNvSpPr/>
          <p:nvPr/>
        </p:nvSpPr>
        <p:spPr>
          <a:xfrm>
            <a:off x="3700463" y="1637557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C368A5-3F8C-4085-851E-589A77ED12EE}"/>
              </a:ext>
            </a:extLst>
          </p:cNvPr>
          <p:cNvSpPr/>
          <p:nvPr/>
        </p:nvSpPr>
        <p:spPr>
          <a:xfrm>
            <a:off x="5443539" y="3430536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DA5E18-D41E-426C-8DF7-9CEDD9D2B239}"/>
              </a:ext>
            </a:extLst>
          </p:cNvPr>
          <p:cNvSpPr/>
          <p:nvPr/>
        </p:nvSpPr>
        <p:spPr>
          <a:xfrm>
            <a:off x="6821531" y="1807244"/>
            <a:ext cx="1279482" cy="127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Lowpass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20BDB-D3F5-44D8-9E15-B8FF6ED1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38312"/>
            <a:ext cx="82105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Lowpass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7F4CD-D30A-404C-979A-A743AD06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7" y="1798322"/>
            <a:ext cx="3426618" cy="25145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7A1D071-8480-4474-B333-C18E5102E501}"/>
              </a:ext>
            </a:extLst>
          </p:cNvPr>
          <p:cNvSpPr/>
          <p:nvPr/>
        </p:nvSpPr>
        <p:spPr>
          <a:xfrm>
            <a:off x="4099930" y="2791298"/>
            <a:ext cx="807244" cy="528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A222F-F371-4143-85E7-D6CCCA54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29" y="1798322"/>
            <a:ext cx="3170854" cy="25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 err="1"/>
              <a:t>Highpass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AF8897-03ED-4838-8460-7C6A7670C6E5}"/>
              </a:ext>
            </a:extLst>
          </p:cNvPr>
          <p:cNvSpPr/>
          <p:nvPr/>
        </p:nvSpPr>
        <p:spPr>
          <a:xfrm>
            <a:off x="2152650" y="2248650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9733C6-7014-41C4-940C-656AB18160B2}"/>
              </a:ext>
            </a:extLst>
          </p:cNvPr>
          <p:cNvSpPr/>
          <p:nvPr/>
        </p:nvSpPr>
        <p:spPr>
          <a:xfrm>
            <a:off x="3031332" y="3220200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26B861-285A-45AD-909C-7D622B62A3E8}"/>
              </a:ext>
            </a:extLst>
          </p:cNvPr>
          <p:cNvSpPr/>
          <p:nvPr/>
        </p:nvSpPr>
        <p:spPr>
          <a:xfrm>
            <a:off x="3719652" y="1984331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E95839-18EC-45BB-9211-DF994344446D}"/>
              </a:ext>
            </a:extLst>
          </p:cNvPr>
          <p:cNvSpPr/>
          <p:nvPr/>
        </p:nvSpPr>
        <p:spPr>
          <a:xfrm>
            <a:off x="4532127" y="2984457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AE8B4E-E55D-447E-B678-6254784996F8}"/>
              </a:ext>
            </a:extLst>
          </p:cNvPr>
          <p:cNvSpPr/>
          <p:nvPr/>
        </p:nvSpPr>
        <p:spPr>
          <a:xfrm>
            <a:off x="4996850" y="1984331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6E0A1C-48B7-4B5B-80D7-B91D07B5F913}"/>
              </a:ext>
            </a:extLst>
          </p:cNvPr>
          <p:cNvSpPr/>
          <p:nvPr/>
        </p:nvSpPr>
        <p:spPr>
          <a:xfrm>
            <a:off x="5602902" y="3096469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88A934-FCB5-4A3A-AA1B-54B401B2EBD0}"/>
              </a:ext>
            </a:extLst>
          </p:cNvPr>
          <p:cNvSpPr/>
          <p:nvPr/>
        </p:nvSpPr>
        <p:spPr>
          <a:xfrm>
            <a:off x="6324600" y="2145881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E09D23-16E8-4A96-9545-7BB75BA97148}"/>
              </a:ext>
            </a:extLst>
          </p:cNvPr>
          <p:cNvSpPr/>
          <p:nvPr/>
        </p:nvSpPr>
        <p:spPr>
          <a:xfrm>
            <a:off x="6942147" y="3279451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FA9060-BF55-4416-AAD9-11708F012E66}"/>
              </a:ext>
            </a:extLst>
          </p:cNvPr>
          <p:cNvSpPr/>
          <p:nvPr/>
        </p:nvSpPr>
        <p:spPr>
          <a:xfrm>
            <a:off x="1935903" y="3595876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247C78-54CB-46DA-BDD4-13FA6360EE16}"/>
              </a:ext>
            </a:extLst>
          </p:cNvPr>
          <p:cNvSpPr/>
          <p:nvPr/>
        </p:nvSpPr>
        <p:spPr>
          <a:xfrm>
            <a:off x="914375" y="2956351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398696-CBB4-4CB2-848F-AD0980DC7414}"/>
              </a:ext>
            </a:extLst>
          </p:cNvPr>
          <p:cNvSpPr/>
          <p:nvPr/>
        </p:nvSpPr>
        <p:spPr>
          <a:xfrm>
            <a:off x="7652350" y="2469450"/>
            <a:ext cx="323100" cy="32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6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 err="1"/>
              <a:t>Highpass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77745-660F-451E-8D56-172AAAF0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71650"/>
            <a:ext cx="82772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39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 err="1"/>
              <a:t>Highpass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77B28-0463-46CA-AB44-D1D41A5B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7" y="1798322"/>
            <a:ext cx="3426618" cy="2514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BC914-FCAF-470D-BC7D-34333553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8" y="1798322"/>
            <a:ext cx="3217880" cy="25145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41A695-DA46-48CE-8BEB-FFF54C4ECCD2}"/>
              </a:ext>
            </a:extLst>
          </p:cNvPr>
          <p:cNvSpPr/>
          <p:nvPr/>
        </p:nvSpPr>
        <p:spPr>
          <a:xfrm>
            <a:off x="4099930" y="2791298"/>
            <a:ext cx="807244" cy="528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03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Bandpass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31191A-A064-4057-BF28-445E0DC096DD}"/>
              </a:ext>
            </a:extLst>
          </p:cNvPr>
          <p:cNvSpPr/>
          <p:nvPr/>
        </p:nvSpPr>
        <p:spPr>
          <a:xfrm>
            <a:off x="602456" y="1809749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8152C-5AF9-4D46-93B5-22E85B059A57}"/>
              </a:ext>
            </a:extLst>
          </p:cNvPr>
          <p:cNvSpPr/>
          <p:nvPr/>
        </p:nvSpPr>
        <p:spPr>
          <a:xfrm>
            <a:off x="1795462" y="3702843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1BEB60-F750-466F-A052-97F5961B8E52}"/>
              </a:ext>
            </a:extLst>
          </p:cNvPr>
          <p:cNvSpPr/>
          <p:nvPr/>
        </p:nvSpPr>
        <p:spPr>
          <a:xfrm>
            <a:off x="2867025" y="1945481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B802A-D889-45AD-8B82-15B67BD3B646}"/>
              </a:ext>
            </a:extLst>
          </p:cNvPr>
          <p:cNvSpPr/>
          <p:nvPr/>
        </p:nvSpPr>
        <p:spPr>
          <a:xfrm>
            <a:off x="4190417" y="3702842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62FB8-538A-4642-9EF1-506E44B79034}"/>
              </a:ext>
            </a:extLst>
          </p:cNvPr>
          <p:cNvSpPr/>
          <p:nvPr/>
        </p:nvSpPr>
        <p:spPr>
          <a:xfrm>
            <a:off x="5024439" y="2142167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61304C-3E3A-42E4-9B94-92CAD5F5BB99}"/>
              </a:ext>
            </a:extLst>
          </p:cNvPr>
          <p:cNvSpPr/>
          <p:nvPr/>
        </p:nvSpPr>
        <p:spPr>
          <a:xfrm>
            <a:off x="6160294" y="3602830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8A89D5-DA2B-4309-9977-19C292E37938}"/>
              </a:ext>
            </a:extLst>
          </p:cNvPr>
          <p:cNvSpPr/>
          <p:nvPr/>
        </p:nvSpPr>
        <p:spPr>
          <a:xfrm>
            <a:off x="7239000" y="2287189"/>
            <a:ext cx="626269" cy="62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83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Bandpass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A02FF-1F64-4FB5-A84D-9C2F282A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62125"/>
            <a:ext cx="82867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21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AD6A-A6E3-4FA2-84F5-F2FD12C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filter fits all – 3 basic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D75D-FCC4-486B-AFAE-8ED3295E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627" y="888000"/>
            <a:ext cx="2044800" cy="276900"/>
          </a:xfrm>
        </p:spPr>
        <p:txBody>
          <a:bodyPr/>
          <a:lstStyle/>
          <a:p>
            <a:r>
              <a:rPr lang="en-US" dirty="0"/>
              <a:t>Bandpass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9522-0060-428B-AEF6-A63A927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29" y="1795427"/>
            <a:ext cx="3094409" cy="2517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5F994-0B30-4112-8E5A-28E9A173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7" y="1798322"/>
            <a:ext cx="3426618" cy="25145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8FF6769-5043-4AF7-97B3-CFAF5CBE1873}"/>
              </a:ext>
            </a:extLst>
          </p:cNvPr>
          <p:cNvSpPr/>
          <p:nvPr/>
        </p:nvSpPr>
        <p:spPr>
          <a:xfrm>
            <a:off x="4099930" y="2791298"/>
            <a:ext cx="807244" cy="528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science is continuously becoming more important in medical diagnostics. 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0" y="1656600"/>
            <a:ext cx="37644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1995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5379600" y="1656600"/>
            <a:ext cx="37644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3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1296674" y="239662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1613424" y="239662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1930174" y="239662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2246924" y="239662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39489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71164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02839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34514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42579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7425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05929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3760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41843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73518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05193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36868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44767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76442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08117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39792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66189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97864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29539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612149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69279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0095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32629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6430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68543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00218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31893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63568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7744349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061099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377849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8694599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198086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462061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778811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095561" y="25002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180674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4755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79229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109049" y="293370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180674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497424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78493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101686" y="3470775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18067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49742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81417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6130924" y="40078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180674" y="44413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497424" y="4441350"/>
            <a:ext cx="220800" cy="5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l="19015" r="50151"/>
          <a:stretch/>
        </p:blipFill>
        <p:spPr>
          <a:xfrm>
            <a:off x="5814174" y="4441350"/>
            <a:ext cx="220800" cy="5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E2A0-8DEE-46F7-85F8-43BB6E94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ECG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BBA5C-8415-4012-A950-0FC0555F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2" y="1704211"/>
            <a:ext cx="8008935" cy="1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8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8;p16">
            <a:extLst>
              <a:ext uri="{FF2B5EF4-FFF2-40B4-BE49-F238E27FC236}">
                <a16:creationId xmlns:a16="http://schemas.microsoft.com/office/drawing/2014/main" id="{B69E3763-B931-4CED-9D3E-BCB273DC8C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71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3060A1-F582-41E0-B38F-906B5248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013" y="545285"/>
            <a:ext cx="7063740" cy="1641022"/>
          </a:xfrm>
        </p:spPr>
        <p:txBody>
          <a:bodyPr/>
          <a:lstStyle/>
          <a:p>
            <a:r>
              <a:rPr lang="en-US" b="1" dirty="0"/>
              <a:t>ECG Filtering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86E224F-CD6D-4A92-A306-5593C2196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232" y="4372613"/>
            <a:ext cx="4283651" cy="384572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Rensselaer Polytechnic Institute  </a:t>
            </a: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1;p16">
            <a:extLst>
              <a:ext uri="{FF2B5EF4-FFF2-40B4-BE49-F238E27FC236}">
                <a16:creationId xmlns:a16="http://schemas.microsoft.com/office/drawing/2014/main" id="{EDEFC0A7-A681-4A7A-9B1A-7CF3690350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1552" y="4261255"/>
            <a:ext cx="781724" cy="6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910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59F3-F3A8-4ADE-98FD-6A89F24F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1684020"/>
            <a:ext cx="7269480" cy="1497092"/>
          </a:xfrm>
        </p:spPr>
        <p:txBody>
          <a:bodyPr>
            <a:no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Make sure to open ‘</a:t>
            </a:r>
            <a:r>
              <a:rPr lang="en-US" sz="4500" b="1" dirty="0" err="1">
                <a:solidFill>
                  <a:schemeClr val="bg1"/>
                </a:solidFill>
              </a:rPr>
              <a:t>readECG.m</a:t>
            </a:r>
            <a:r>
              <a:rPr lang="en-US" sz="45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49996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AC1B5-5538-4CF0-B70D-79FFDF31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85" y="103585"/>
            <a:ext cx="5279231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48848-58EA-4E07-87C5-B0788C1C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242888"/>
            <a:ext cx="6486525" cy="46577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95B0AD-4A95-48A2-8204-65EF41E5D11F}"/>
              </a:ext>
            </a:extLst>
          </p:cNvPr>
          <p:cNvCxnSpPr/>
          <p:nvPr/>
        </p:nvCxnSpPr>
        <p:spPr>
          <a:xfrm flipH="1">
            <a:off x="3322320" y="3596640"/>
            <a:ext cx="502920" cy="716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7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64AAA-FCD9-498B-AAE0-CE6887C8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97" y="532210"/>
            <a:ext cx="5307806" cy="4079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DCEB6C-7194-413B-BAB0-E048C76F3D01}"/>
              </a:ext>
            </a:extLst>
          </p:cNvPr>
          <p:cNvSpPr/>
          <p:nvPr/>
        </p:nvSpPr>
        <p:spPr>
          <a:xfrm>
            <a:off x="1876426" y="681038"/>
            <a:ext cx="665069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355E3-10FA-4EE5-8D39-3C8244D6C133}"/>
              </a:ext>
            </a:extLst>
          </p:cNvPr>
          <p:cNvSpPr/>
          <p:nvPr/>
        </p:nvSpPr>
        <p:spPr>
          <a:xfrm>
            <a:off x="4133850" y="842963"/>
            <a:ext cx="576263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623C3FB-3DA1-484A-852A-F13DF740899A}"/>
              </a:ext>
            </a:extLst>
          </p:cNvPr>
          <p:cNvSpPr/>
          <p:nvPr/>
        </p:nvSpPr>
        <p:spPr>
          <a:xfrm>
            <a:off x="6486526" y="1071563"/>
            <a:ext cx="114300" cy="1143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1C3FEBF-10DB-45CC-9DD1-D5344DDB792A}"/>
              </a:ext>
            </a:extLst>
          </p:cNvPr>
          <p:cNvSpPr/>
          <p:nvPr/>
        </p:nvSpPr>
        <p:spPr>
          <a:xfrm>
            <a:off x="3169795" y="1071563"/>
            <a:ext cx="114300" cy="1143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569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6373A-2B59-4B03-B45E-8283CF7B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87" y="725566"/>
            <a:ext cx="5302143" cy="43291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0667CE-B09C-456F-8C02-1A2A003947C3}"/>
              </a:ext>
            </a:extLst>
          </p:cNvPr>
          <p:cNvSpPr txBox="1">
            <a:spLocks/>
          </p:cNvSpPr>
          <p:nvPr/>
        </p:nvSpPr>
        <p:spPr>
          <a:xfrm>
            <a:off x="73152" y="54864"/>
            <a:ext cx="8860800" cy="32310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Example: </a:t>
            </a:r>
            <a:r>
              <a:rPr lang="en-US" sz="1600" b="1" u="sng" dirty="0">
                <a:solidFill>
                  <a:schemeClr val="bg1"/>
                </a:solidFill>
              </a:rPr>
              <a:t>Lowpass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with</a:t>
            </a:r>
            <a:r>
              <a:rPr lang="en-US" sz="1600" b="1" dirty="0">
                <a:solidFill>
                  <a:schemeClr val="bg1"/>
                </a:solidFill>
              </a:rPr>
              <a:t> fc = 45 Hz</a:t>
            </a:r>
          </a:p>
        </p:txBody>
      </p:sp>
    </p:spTree>
    <p:extLst>
      <p:ext uri="{BB962C8B-B14F-4D97-AF65-F5344CB8AC3E}">
        <p14:creationId xmlns:p14="http://schemas.microsoft.com/office/powerpoint/2010/main" val="357386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59F3-F3A8-4ADE-98FD-6A89F24F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2286000"/>
            <a:ext cx="7269480" cy="1009412"/>
          </a:xfrm>
        </p:spPr>
        <p:txBody>
          <a:bodyPr>
            <a:no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1681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7095-177E-4E06-B109-282940E9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signal?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76E4-43F3-4848-A561-82EBBC14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9476" y="2021820"/>
            <a:ext cx="2044800" cy="276900"/>
          </a:xfrm>
        </p:spPr>
        <p:txBody>
          <a:bodyPr/>
          <a:lstStyle/>
          <a:p>
            <a:r>
              <a:rPr lang="en-US" dirty="0"/>
              <a:t>Amplitude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31ECF-7B45-4689-8B21-AFD19BA4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67" y="667226"/>
            <a:ext cx="4494593" cy="33588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EAF98-2C5C-4C75-832C-C1014A63342F}"/>
              </a:ext>
            </a:extLst>
          </p:cNvPr>
          <p:cNvCxnSpPr/>
          <p:nvPr/>
        </p:nvCxnSpPr>
        <p:spPr>
          <a:xfrm flipH="1">
            <a:off x="3104674" y="874395"/>
            <a:ext cx="3857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F4397C-3E58-4F00-AF65-249380DEF004}"/>
              </a:ext>
            </a:extLst>
          </p:cNvPr>
          <p:cNvCxnSpPr/>
          <p:nvPr/>
        </p:nvCxnSpPr>
        <p:spPr>
          <a:xfrm>
            <a:off x="3102293" y="874395"/>
            <a:ext cx="0" cy="2778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426D50-686A-433A-A9D1-3D3906F4DAE7}"/>
              </a:ext>
            </a:extLst>
          </p:cNvPr>
          <p:cNvCxnSpPr>
            <a:cxnSpLocks/>
          </p:cNvCxnSpPr>
          <p:nvPr/>
        </p:nvCxnSpPr>
        <p:spPr>
          <a:xfrm>
            <a:off x="3106579" y="3653314"/>
            <a:ext cx="3857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ED002-6CD7-4126-B697-9C63F4EC0EDF}"/>
              </a:ext>
            </a:extLst>
          </p:cNvPr>
          <p:cNvCxnSpPr>
            <a:cxnSpLocks/>
          </p:cNvCxnSpPr>
          <p:nvPr/>
        </p:nvCxnSpPr>
        <p:spPr>
          <a:xfrm flipH="1">
            <a:off x="4774882" y="4402693"/>
            <a:ext cx="7086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C1C2B9-DA7E-49D7-9E6A-F80CDAF6FA57}"/>
              </a:ext>
            </a:extLst>
          </p:cNvPr>
          <p:cNvCxnSpPr>
            <a:cxnSpLocks/>
          </p:cNvCxnSpPr>
          <p:nvPr/>
        </p:nvCxnSpPr>
        <p:spPr>
          <a:xfrm>
            <a:off x="4774882" y="4129088"/>
            <a:ext cx="0" cy="267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4D17BF-E3C8-4240-911C-918B11A1C651}"/>
              </a:ext>
            </a:extLst>
          </p:cNvPr>
          <p:cNvCxnSpPr>
            <a:cxnSpLocks/>
          </p:cNvCxnSpPr>
          <p:nvPr/>
        </p:nvCxnSpPr>
        <p:spPr>
          <a:xfrm>
            <a:off x="5483542" y="4128612"/>
            <a:ext cx="0" cy="267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2C126C-72F1-4A35-8FDF-F34CCC69B06A}"/>
              </a:ext>
            </a:extLst>
          </p:cNvPr>
          <p:cNvSpPr txBox="1">
            <a:spLocks/>
          </p:cNvSpPr>
          <p:nvPr/>
        </p:nvSpPr>
        <p:spPr>
          <a:xfrm>
            <a:off x="4278916" y="4502399"/>
            <a:ext cx="204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83457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C3E-71D4-4EBB-B633-448DD00B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Signal Processing: Sampling Frequency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FC20-271C-48B3-80DC-8746C629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772" y="804176"/>
            <a:ext cx="7005288" cy="276900"/>
          </a:xfrm>
        </p:spPr>
        <p:txBody>
          <a:bodyPr/>
          <a:lstStyle/>
          <a:p>
            <a:r>
              <a:rPr lang="en-US" dirty="0"/>
              <a:t>How many times you are looking at a signal</a:t>
            </a:r>
          </a:p>
          <a:p>
            <a:endParaRPr lang="en-US" dirty="0"/>
          </a:p>
        </p:txBody>
      </p:sp>
      <p:pic>
        <p:nvPicPr>
          <p:cNvPr id="1028" name="Picture 4" descr="Image result for eyes emoji">
            <a:extLst>
              <a:ext uri="{FF2B5EF4-FFF2-40B4-BE49-F238E27FC236}">
                <a16:creationId xmlns:a16="http://schemas.microsoft.com/office/drawing/2014/main" id="{AB15C707-F2AF-479B-A542-85AFA4DB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88" y="2178307"/>
            <a:ext cx="1669256" cy="12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4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C3E-71D4-4EBB-B633-448DD00B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Signal Processing: Sampling Frequency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FC20-271C-48B3-80DC-8746C629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772" y="804176"/>
            <a:ext cx="7005288" cy="276900"/>
          </a:xfrm>
        </p:spPr>
        <p:txBody>
          <a:bodyPr/>
          <a:lstStyle/>
          <a:p>
            <a:r>
              <a:rPr lang="en-US" dirty="0"/>
              <a:t>How many times you are looking at a signal</a:t>
            </a:r>
          </a:p>
          <a:p>
            <a:endParaRPr lang="en-US" dirty="0"/>
          </a:p>
        </p:txBody>
      </p:sp>
      <p:pic>
        <p:nvPicPr>
          <p:cNvPr id="1028" name="Picture 4" descr="Image result for eyes emoji">
            <a:extLst>
              <a:ext uri="{FF2B5EF4-FFF2-40B4-BE49-F238E27FC236}">
                <a16:creationId xmlns:a16="http://schemas.microsoft.com/office/drawing/2014/main" id="{AB15C707-F2AF-479B-A542-85AFA4DB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7749" y="2035432"/>
            <a:ext cx="1664081" cy="12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F972D-F3E7-41A4-941B-8E8023DB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92" y="1507288"/>
            <a:ext cx="4494593" cy="3358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D5CDC-B39E-435D-A558-EAA7CE257CE1}"/>
              </a:ext>
            </a:extLst>
          </p:cNvPr>
          <p:cNvCxnSpPr>
            <a:stCxn id="1028" idx="1"/>
          </p:cNvCxnSpPr>
          <p:nvPr/>
        </p:nvCxnSpPr>
        <p:spPr>
          <a:xfrm flipV="1">
            <a:off x="3221830" y="2682268"/>
            <a:ext cx="2171701" cy="1"/>
          </a:xfrm>
          <a:prstGeom prst="straightConnector1">
            <a:avLst/>
          </a:prstGeom>
          <a:ln w="762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C3E-71D4-4EBB-B633-448DD00B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Signal Processing: Sampling Frequency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FC20-271C-48B3-80DC-8746C629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772" y="804176"/>
            <a:ext cx="7005288" cy="276900"/>
          </a:xfrm>
        </p:spPr>
        <p:txBody>
          <a:bodyPr/>
          <a:lstStyle/>
          <a:p>
            <a:r>
              <a:rPr lang="en-US" dirty="0"/>
              <a:t>How many times you are looking at a signal</a:t>
            </a:r>
          </a:p>
          <a:p>
            <a:endParaRPr lang="en-US" dirty="0"/>
          </a:p>
          <a:p>
            <a:r>
              <a:rPr lang="en-US" dirty="0"/>
              <a:t>This is given in Hertz (Hz) or events per second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254F9-4E55-475E-81C0-54B429DD4FFD}"/>
              </a:ext>
            </a:extLst>
          </p:cNvPr>
          <p:cNvSpPr txBox="1"/>
          <p:nvPr/>
        </p:nvSpPr>
        <p:spPr>
          <a:xfrm>
            <a:off x="2014236" y="3969992"/>
            <a:ext cx="220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 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D5F60-6897-4921-856A-CCA5ACAEAD0C}"/>
              </a:ext>
            </a:extLst>
          </p:cNvPr>
          <p:cNvSpPr txBox="1"/>
          <p:nvPr/>
        </p:nvSpPr>
        <p:spPr>
          <a:xfrm>
            <a:off x="5822156" y="3969992"/>
            <a:ext cx="220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10 Hz</a:t>
            </a:r>
          </a:p>
        </p:txBody>
      </p:sp>
      <p:pic>
        <p:nvPicPr>
          <p:cNvPr id="10" name="Picture 4" descr="Image result for eyes emoji">
            <a:extLst>
              <a:ext uri="{FF2B5EF4-FFF2-40B4-BE49-F238E27FC236}">
                <a16:creationId xmlns:a16="http://schemas.microsoft.com/office/drawing/2014/main" id="{BA575557-00BB-458F-BB5A-83269FFB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49" y="2964897"/>
            <a:ext cx="990187" cy="76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eyes emoji">
            <a:extLst>
              <a:ext uri="{FF2B5EF4-FFF2-40B4-BE49-F238E27FC236}">
                <a16:creationId xmlns:a16="http://schemas.microsoft.com/office/drawing/2014/main" id="{176D1E10-197A-4864-8377-FED858F7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53" y="2662492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yes emoji">
            <a:extLst>
              <a:ext uri="{FF2B5EF4-FFF2-40B4-BE49-F238E27FC236}">
                <a16:creationId xmlns:a16="http://schemas.microsoft.com/office/drawing/2014/main" id="{1F2C8985-9484-4B6B-BAA2-0F2DD0D13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57" y="2662491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eyes emoji">
            <a:extLst>
              <a:ext uri="{FF2B5EF4-FFF2-40B4-BE49-F238E27FC236}">
                <a16:creationId xmlns:a16="http://schemas.microsoft.com/office/drawing/2014/main" id="{D904B054-4745-4E8B-8018-8362DB91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1" y="2662490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eyes emoji">
            <a:extLst>
              <a:ext uri="{FF2B5EF4-FFF2-40B4-BE49-F238E27FC236}">
                <a16:creationId xmlns:a16="http://schemas.microsoft.com/office/drawing/2014/main" id="{E93BC910-E859-48FC-BCB6-62A21CAB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65" y="2689243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eyes emoji">
            <a:extLst>
              <a:ext uri="{FF2B5EF4-FFF2-40B4-BE49-F238E27FC236}">
                <a16:creationId xmlns:a16="http://schemas.microsoft.com/office/drawing/2014/main" id="{19790DED-0070-4D5B-8434-DED3155D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49" y="2689243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eyes emoji">
            <a:extLst>
              <a:ext uri="{FF2B5EF4-FFF2-40B4-BE49-F238E27FC236}">
                <a16:creationId xmlns:a16="http://schemas.microsoft.com/office/drawing/2014/main" id="{39E55747-E60F-4A15-AA47-EF1DB2C0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49" y="3293313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eyes emoji">
            <a:extLst>
              <a:ext uri="{FF2B5EF4-FFF2-40B4-BE49-F238E27FC236}">
                <a16:creationId xmlns:a16="http://schemas.microsoft.com/office/drawing/2014/main" id="{3B317EB1-A019-4954-B815-3794B075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53" y="3293312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eyes emoji">
            <a:extLst>
              <a:ext uri="{FF2B5EF4-FFF2-40B4-BE49-F238E27FC236}">
                <a16:creationId xmlns:a16="http://schemas.microsoft.com/office/drawing/2014/main" id="{653292DE-D8BD-4816-8A3D-F1DFDC3D0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57" y="3291547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eyes emoji">
            <a:extLst>
              <a:ext uri="{FF2B5EF4-FFF2-40B4-BE49-F238E27FC236}">
                <a16:creationId xmlns:a16="http://schemas.microsoft.com/office/drawing/2014/main" id="{04FC6E53-82D7-4630-AC43-86CFD0F1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61" y="3291546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eyes emoji">
            <a:extLst>
              <a:ext uri="{FF2B5EF4-FFF2-40B4-BE49-F238E27FC236}">
                <a16:creationId xmlns:a16="http://schemas.microsoft.com/office/drawing/2014/main" id="{CBAAF720-C9A7-41EB-8A71-A9068EA8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65" y="3291545"/>
            <a:ext cx="568706" cy="44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2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AC3E-71D4-4EBB-B633-448DD00B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Signal Processing: Sampling Frequency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8FC20-271C-48B3-80DC-8746C629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772" y="804176"/>
            <a:ext cx="7005288" cy="276900"/>
          </a:xfrm>
        </p:spPr>
        <p:txBody>
          <a:bodyPr/>
          <a:lstStyle/>
          <a:p>
            <a:r>
              <a:rPr lang="en-US" dirty="0"/>
              <a:t>How many times you are looking at a signal</a:t>
            </a:r>
          </a:p>
          <a:p>
            <a:endParaRPr lang="en-US" dirty="0"/>
          </a:p>
        </p:txBody>
      </p:sp>
      <p:pic>
        <p:nvPicPr>
          <p:cNvPr id="1028" name="Picture 4" descr="Image result for eyes emoji">
            <a:extLst>
              <a:ext uri="{FF2B5EF4-FFF2-40B4-BE49-F238E27FC236}">
                <a16:creationId xmlns:a16="http://schemas.microsoft.com/office/drawing/2014/main" id="{AB15C707-F2AF-479B-A542-85AFA4DB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7749" y="2035432"/>
            <a:ext cx="1664081" cy="12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F972D-F3E7-41A4-941B-8E8023DB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92" y="1507288"/>
            <a:ext cx="4494593" cy="33588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DD5CDC-B39E-435D-A558-EAA7CE257CE1}"/>
              </a:ext>
            </a:extLst>
          </p:cNvPr>
          <p:cNvCxnSpPr>
            <a:stCxn id="1028" idx="1"/>
          </p:cNvCxnSpPr>
          <p:nvPr/>
        </p:nvCxnSpPr>
        <p:spPr>
          <a:xfrm flipV="1">
            <a:off x="3221830" y="2682268"/>
            <a:ext cx="2171701" cy="1"/>
          </a:xfrm>
          <a:prstGeom prst="straightConnector1">
            <a:avLst/>
          </a:prstGeom>
          <a:ln w="762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D2A571-673F-458C-A45C-B4A3181B6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636"/>
          <a:stretch/>
        </p:blipFill>
        <p:spPr>
          <a:xfrm>
            <a:off x="4150518" y="1500144"/>
            <a:ext cx="4431523" cy="33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9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458</Words>
  <Application>Microsoft Office PowerPoint</Application>
  <PresentationFormat>On-screen Show (16:9)</PresentationFormat>
  <Paragraphs>146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Simple Light</vt:lpstr>
      <vt:lpstr>simple-dark</vt:lpstr>
      <vt:lpstr>PowerPoint Presentation</vt:lpstr>
      <vt:lpstr>PowerPoint Presentation</vt:lpstr>
      <vt:lpstr>What do you remember from Week 1? </vt:lpstr>
      <vt:lpstr>PowerPoint Presentation</vt:lpstr>
      <vt:lpstr>What is a signal?</vt:lpstr>
      <vt:lpstr>Signal Processing: Sampling Frequency</vt:lpstr>
      <vt:lpstr>Signal Processing: Sampling Frequency</vt:lpstr>
      <vt:lpstr>Signal Processing: Sampling Frequency</vt:lpstr>
      <vt:lpstr>Signal Processing: Sampling Frequency</vt:lpstr>
      <vt:lpstr>Sampling frequency in OCTAVE</vt:lpstr>
      <vt:lpstr>Sampling frequency in OCTAVE</vt:lpstr>
      <vt:lpstr>Sampling frequency in OCTAVE</vt:lpstr>
      <vt:lpstr>Lost data, we didn’t look enough  </vt:lpstr>
      <vt:lpstr>How to tell what frequencies are in a signal?</vt:lpstr>
      <vt:lpstr>How to tell what frequencies are in a signal?</vt:lpstr>
      <vt:lpstr>How to tell what frequencies are in a signal?</vt:lpstr>
      <vt:lpstr>How to tell what frequencies are in a signal?</vt:lpstr>
      <vt:lpstr>How to tell what frequencies are in a signal?</vt:lpstr>
      <vt:lpstr>What if there’s more than one?</vt:lpstr>
      <vt:lpstr>What if there’s more than one?</vt:lpstr>
      <vt:lpstr>What if there’s a lot of them?</vt:lpstr>
      <vt:lpstr>What if there’s a lot of them?</vt:lpstr>
      <vt:lpstr>PowerPoint Presentation</vt:lpstr>
      <vt:lpstr>Signal Processing: Filtering</vt:lpstr>
      <vt:lpstr>Signal Processing: Filtering</vt:lpstr>
      <vt:lpstr>Noisy Plot</vt:lpstr>
      <vt:lpstr>How to know what “size” filter we need</vt:lpstr>
      <vt:lpstr>What frequencies make up this noisy plot? And how will we tell?</vt:lpstr>
      <vt:lpstr>FFT!!</vt:lpstr>
      <vt:lpstr>What frequencies make up this noisy plot?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Not one filter fits all – 3 basic filters</vt:lpstr>
      <vt:lpstr>Filtering ECG data</vt:lpstr>
      <vt:lpstr>ECG Filtering</vt:lpstr>
      <vt:lpstr>Make sure to open ‘readECG.m’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Yeisley</dc:creator>
  <cp:lastModifiedBy>Jason Smith</cp:lastModifiedBy>
  <cp:revision>36</cp:revision>
  <dcterms:modified xsi:type="dcterms:W3CDTF">2020-02-15T13:54:56Z</dcterms:modified>
</cp:coreProperties>
</file>